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3D2"/>
    <a:srgbClr val="9999FF"/>
    <a:srgbClr val="FF99FF"/>
    <a:srgbClr val="4372C4"/>
    <a:srgbClr val="1F3864"/>
    <a:srgbClr val="C9C9C9"/>
    <a:srgbClr val="3B3737"/>
    <a:srgbClr val="602837"/>
    <a:srgbClr val="6C273B"/>
    <a:srgbClr val="573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3702"/>
  </p:normalViewPr>
  <p:slideViewPr>
    <p:cSldViewPr snapToGrid="0" snapToObjects="1">
      <p:cViewPr>
        <p:scale>
          <a:sx n="103" d="100"/>
          <a:sy n="103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7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06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68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7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1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02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51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CE22-0431-8548-9D21-7B54FBD44FF5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C55A-50CB-9A4B-A741-345D7B13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jpg"/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tiff"/><Relationship Id="rId15" Type="http://schemas.openxmlformats.org/officeDocument/2006/relationships/image" Target="../media/image14.svg"/><Relationship Id="rId10" Type="http://schemas.openxmlformats.org/officeDocument/2006/relationships/image" Target="../media/image9.svg"/><Relationship Id="rId4" Type="http://schemas.openxmlformats.org/officeDocument/2006/relationships/image" Target="../media/image3.tif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necteur droit 64"/>
          <p:cNvCxnSpPr/>
          <p:nvPr/>
        </p:nvCxnSpPr>
        <p:spPr>
          <a:xfrm flipH="1">
            <a:off x="3480458" y="4441246"/>
            <a:ext cx="6978" cy="6470346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480457" y="1322311"/>
            <a:ext cx="6979" cy="3118935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329180" y="1407831"/>
            <a:ext cx="5230495" cy="2400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rgbClr val="3B3838"/>
                </a:solidFill>
                <a:effectLst/>
                <a:ea typeface="Calibri" charset="0"/>
              </a:rPr>
              <a:t>FORMATION</a:t>
            </a:r>
            <a:endParaRPr lang="fr-FR" sz="1200" dirty="0">
              <a:effectLst/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charset="0"/>
                <a:ea typeface="Calibri" charset="0"/>
              </a:rPr>
              <a:t> </a:t>
            </a:r>
          </a:p>
        </p:txBody>
      </p:sp>
      <p:sp>
        <p:nvSpPr>
          <p:cNvPr id="11" name="Sous-titre 1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88029" y="3750620"/>
            <a:ext cx="5371646" cy="2626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rgbClr val="3B3838"/>
                </a:solidFill>
                <a:effectLst/>
                <a:ea typeface="Calibri" charset="0"/>
              </a:rPr>
              <a:t>EXPERIENCES PROFESSIONNELLES</a:t>
            </a:r>
            <a:endParaRPr lang="fr-FR" sz="1200" dirty="0">
              <a:effectLst/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charset="0"/>
                <a:ea typeface="Calibri" charset="0"/>
              </a:rPr>
              <a:t> 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-1" y="1081145"/>
            <a:ext cx="2529341" cy="9610668"/>
          </a:xfrm>
          <a:prstGeom prst="rect">
            <a:avLst/>
          </a:prstGeom>
          <a:solidFill>
            <a:srgbClr val="1F3864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2060"/>
                </a:solidFill>
                <a:effectLst/>
                <a:latin typeface="Times New Roman" charset="0"/>
                <a:ea typeface="Calibri" charset="0"/>
              </a:rPr>
              <a:t> 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7559675" cy="1416976"/>
          </a:xfrm>
          <a:prstGeom prst="rect">
            <a:avLst/>
          </a:prstGeom>
          <a:solidFill>
            <a:schemeClr val="bg2">
              <a:lumMod val="25000"/>
              <a:lumOff val="0"/>
            </a:schemeClr>
          </a:solidFill>
          <a:ln>
            <a:noFill/>
          </a:ln>
          <a:effectLst>
            <a:outerShdw blurRad="63500" dist="50800" dir="5400000" algn="ctr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fr-FR"/>
          </a:p>
        </p:txBody>
      </p:sp>
      <p:sp>
        <p:nvSpPr>
          <p:cNvPr id="7" name="Zone de texte 5"/>
          <p:cNvSpPr txBox="1">
            <a:spLocks/>
          </p:cNvSpPr>
          <p:nvPr/>
        </p:nvSpPr>
        <p:spPr>
          <a:xfrm>
            <a:off x="3670097" y="206314"/>
            <a:ext cx="2860040" cy="680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solidFill>
                  <a:srgbClr val="FFFFFF"/>
                </a:solidFill>
                <a:effectLst/>
                <a:latin typeface="Daytona" panose="020B0604030500040204" pitchFamily="34" charset="0"/>
                <a:ea typeface="Calibri" charset="0"/>
              </a:rPr>
              <a:t>Clothilde Martin</a:t>
            </a:r>
            <a:endParaRPr lang="fr-FR" sz="2000" dirty="0">
              <a:effectLst/>
              <a:latin typeface="Daytona" panose="020B0604030500040204" pitchFamily="34" charset="0"/>
              <a:ea typeface="Calibri" charset="0"/>
            </a:endParaRPr>
          </a:p>
        </p:txBody>
      </p:sp>
      <p:sp>
        <p:nvSpPr>
          <p:cNvPr id="8" name="Zone de texte 5"/>
          <p:cNvSpPr txBox="1">
            <a:spLocks/>
          </p:cNvSpPr>
          <p:nvPr/>
        </p:nvSpPr>
        <p:spPr>
          <a:xfrm>
            <a:off x="3819286" y="719491"/>
            <a:ext cx="5795700" cy="6883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FFFFFF"/>
                </a:solidFill>
                <a:latin typeface="Times New Roman" charset="0"/>
                <a:ea typeface="Calibri" charset="0"/>
              </a:rPr>
              <a:t>     Ostéopathe</a:t>
            </a:r>
            <a:endParaRPr lang="fr-FR" sz="1050" dirty="0">
              <a:effectLst/>
              <a:latin typeface="Times New Roman" charset="0"/>
              <a:ea typeface="Calibri" charset="0"/>
            </a:endParaRPr>
          </a:p>
        </p:txBody>
      </p:sp>
      <p:cxnSp>
        <p:nvCxnSpPr>
          <p:cNvPr id="9" name="Connecteur droit 8"/>
          <p:cNvCxnSpPr>
            <a:cxnSpLocks noChangeShapeType="1"/>
          </p:cNvCxnSpPr>
          <p:nvPr/>
        </p:nvCxnSpPr>
        <p:spPr bwMode="auto">
          <a:xfrm>
            <a:off x="2964636" y="1074542"/>
            <a:ext cx="3476968" cy="6603"/>
          </a:xfrm>
          <a:prstGeom prst="line">
            <a:avLst/>
          </a:prstGeom>
          <a:noFill/>
          <a:ln w="6350">
            <a:solidFill>
              <a:srgbClr val="ECEB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Zone de texte 24"/>
          <p:cNvSpPr txBox="1">
            <a:spLocks/>
          </p:cNvSpPr>
          <p:nvPr/>
        </p:nvSpPr>
        <p:spPr>
          <a:xfrm>
            <a:off x="1264669" y="1376264"/>
            <a:ext cx="1142365" cy="4597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FFFFFF"/>
                </a:solidFill>
                <a:effectLst/>
                <a:latin typeface="Daytona" panose="020B0604030500040204" pitchFamily="34" charset="0"/>
                <a:ea typeface="Yu Mincho Demibold" panose="020B0400000000000000" pitchFamily="18" charset="-128"/>
              </a:rPr>
              <a:t>Contact</a:t>
            </a:r>
            <a:endParaRPr lang="fr-FR" sz="1600" dirty="0">
              <a:effectLst/>
              <a:latin typeface="Daytona" panose="020B0604030500040204" pitchFamily="34" charset="0"/>
              <a:ea typeface="Yu Mincho Demibold" panose="020B0400000000000000" pitchFamily="18" charset="-128"/>
            </a:endParaRPr>
          </a:p>
        </p:txBody>
      </p:sp>
      <p:cxnSp>
        <p:nvCxnSpPr>
          <p:cNvPr id="14" name="Connecteur droit 13"/>
          <p:cNvCxnSpPr>
            <a:cxnSpLocks noChangeShapeType="1"/>
          </p:cNvCxnSpPr>
          <p:nvPr/>
        </p:nvCxnSpPr>
        <p:spPr bwMode="auto">
          <a:xfrm flipH="1">
            <a:off x="491803" y="1863605"/>
            <a:ext cx="2057400" cy="0"/>
          </a:xfrm>
          <a:prstGeom prst="line">
            <a:avLst/>
          </a:prstGeom>
          <a:noFill/>
          <a:ln w="6350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Zone de texte 10"/>
          <p:cNvSpPr txBox="1">
            <a:spLocks/>
          </p:cNvSpPr>
          <p:nvPr/>
        </p:nvSpPr>
        <p:spPr>
          <a:xfrm>
            <a:off x="489743" y="2381322"/>
            <a:ext cx="2174377" cy="36365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charset="0"/>
              </a:rPr>
              <a:t>c</a:t>
            </a:r>
            <a:r>
              <a:rPr lang="fr-FR" sz="1000" b="1" dirty="0">
                <a:solidFill>
                  <a:srgbClr val="FFFFFF"/>
                </a:solidFill>
                <a:effectLst/>
                <a:ea typeface="Calibri" charset="0"/>
              </a:rPr>
              <a:t>lothilde.martin.osteo@gmail.com</a:t>
            </a:r>
            <a:endParaRPr lang="fr-FR" sz="1000" b="1" dirty="0">
              <a:effectLst/>
              <a:ea typeface="Calibri" charset="0"/>
            </a:endParaRPr>
          </a:p>
        </p:txBody>
      </p:sp>
      <p:sp>
        <p:nvSpPr>
          <p:cNvPr id="16" name="Zone de texte 16"/>
          <p:cNvSpPr txBox="1">
            <a:spLocks/>
          </p:cNvSpPr>
          <p:nvPr/>
        </p:nvSpPr>
        <p:spPr>
          <a:xfrm>
            <a:off x="495072" y="2035184"/>
            <a:ext cx="1599565" cy="2273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ea typeface="Calibri" charset="0"/>
              </a:rPr>
              <a:t>06 32 42 64 43</a:t>
            </a:r>
            <a:endParaRPr lang="fr-FR" sz="1200" b="1" dirty="0">
              <a:effectLst/>
              <a:ea typeface="Calibri" charset="0"/>
            </a:endParaRPr>
          </a:p>
        </p:txBody>
      </p:sp>
      <p:sp>
        <p:nvSpPr>
          <p:cNvPr id="17" name="Zone de texte 17"/>
          <p:cNvSpPr txBox="1">
            <a:spLocks/>
          </p:cNvSpPr>
          <p:nvPr/>
        </p:nvSpPr>
        <p:spPr>
          <a:xfrm>
            <a:off x="491552" y="2739112"/>
            <a:ext cx="1824078" cy="4597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charset="0"/>
              </a:rPr>
              <a:t>861 chemin des Sables 38890 Salagnon</a:t>
            </a:r>
            <a:endParaRPr lang="fr-FR" sz="1000" b="1" dirty="0">
              <a:effectLst/>
              <a:ea typeface="Calibri" charset="0"/>
            </a:endParaRPr>
          </a:p>
        </p:txBody>
      </p:sp>
      <p:cxnSp>
        <p:nvCxnSpPr>
          <p:cNvPr id="19" name="Connecteur droit 18"/>
          <p:cNvCxnSpPr>
            <a:cxnSpLocks noChangeShapeType="1"/>
          </p:cNvCxnSpPr>
          <p:nvPr/>
        </p:nvCxnSpPr>
        <p:spPr bwMode="auto">
          <a:xfrm flipH="1">
            <a:off x="471940" y="4196042"/>
            <a:ext cx="2057400" cy="0"/>
          </a:xfrm>
          <a:prstGeom prst="line">
            <a:avLst/>
          </a:prstGeom>
          <a:noFill/>
          <a:ln w="6350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Zone de texte 31"/>
          <p:cNvSpPr txBox="1">
            <a:spLocks noChangeArrowheads="1"/>
          </p:cNvSpPr>
          <p:nvPr/>
        </p:nvSpPr>
        <p:spPr bwMode="auto">
          <a:xfrm>
            <a:off x="551630" y="7645640"/>
            <a:ext cx="2056765" cy="45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FFFFFF"/>
                </a:solidFill>
                <a:effectLst/>
                <a:latin typeface="Daytona" panose="020B0604030500040204" pitchFamily="34" charset="0"/>
                <a:ea typeface="Calibri" charset="0"/>
              </a:rPr>
              <a:t>Centres d’intérêts</a:t>
            </a:r>
            <a:endParaRPr lang="fr-FR" sz="1600" dirty="0">
              <a:effectLst/>
              <a:latin typeface="Daytona" panose="020B0604030500040204" pitchFamily="34" charset="0"/>
              <a:ea typeface="Calibri" charset="0"/>
            </a:endParaRPr>
          </a:p>
        </p:txBody>
      </p:sp>
      <p:sp>
        <p:nvSpPr>
          <p:cNvPr id="24" name="Zone de texte 49"/>
          <p:cNvSpPr txBox="1">
            <a:spLocks noChangeArrowheads="1"/>
          </p:cNvSpPr>
          <p:nvPr/>
        </p:nvSpPr>
        <p:spPr bwMode="auto">
          <a:xfrm>
            <a:off x="829530" y="6395348"/>
            <a:ext cx="158793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fr-FR" sz="1200" b="1" dirty="0">
              <a:effectLst/>
              <a:latin typeface="Times New Roman" charset="0"/>
              <a:ea typeface="Calibri" charset="0"/>
            </a:endParaRPr>
          </a:p>
        </p:txBody>
      </p:sp>
      <p:sp>
        <p:nvSpPr>
          <p:cNvPr id="26" name="Zone de texte 55"/>
          <p:cNvSpPr txBox="1">
            <a:spLocks noChangeArrowheads="1"/>
          </p:cNvSpPr>
          <p:nvPr/>
        </p:nvSpPr>
        <p:spPr bwMode="auto">
          <a:xfrm>
            <a:off x="237911" y="4361498"/>
            <a:ext cx="1490980" cy="31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ea typeface="Calibri" charset="0"/>
              </a:rPr>
              <a:t>Anglais : </a:t>
            </a:r>
            <a:r>
              <a:rPr lang="fr-FR" sz="1200" b="1" dirty="0">
                <a:solidFill>
                  <a:srgbClr val="FFFFFF"/>
                </a:solidFill>
                <a:ea typeface="Calibri" charset="0"/>
              </a:rPr>
              <a:t>Courant</a:t>
            </a:r>
            <a:endParaRPr lang="fr-FR" sz="1200" b="1" dirty="0">
              <a:effectLst/>
              <a:ea typeface="Calibri" charset="0"/>
            </a:endParaRPr>
          </a:p>
        </p:txBody>
      </p:sp>
      <p:sp>
        <p:nvSpPr>
          <p:cNvPr id="27" name="Zone de texte 56"/>
          <p:cNvSpPr txBox="1">
            <a:spLocks noChangeArrowheads="1"/>
          </p:cNvSpPr>
          <p:nvPr/>
        </p:nvSpPr>
        <p:spPr bwMode="auto">
          <a:xfrm>
            <a:off x="290858" y="5032446"/>
            <a:ext cx="1558925" cy="34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ea typeface="Calibri" charset="0"/>
              </a:rPr>
              <a:t>Espagnol : Fluide</a:t>
            </a:r>
            <a:endParaRPr lang="fr-FR" sz="1200" b="1" dirty="0">
              <a:effectLst/>
              <a:ea typeface="Calibri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34791" y="4767129"/>
            <a:ext cx="1943100" cy="114300"/>
          </a:xfrm>
          <a:prstGeom prst="rect">
            <a:avLst/>
          </a:prstGeom>
          <a:solidFill>
            <a:schemeClr val="accent3">
              <a:lumMod val="100000"/>
              <a:lumOff val="0"/>
            </a:schemeClr>
          </a:solidFill>
          <a:ln w="12700">
            <a:solidFill>
              <a:schemeClr val="accent3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fr-FR"/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1193855" y="3431325"/>
            <a:ext cx="1157605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FFFFFF"/>
                </a:solidFill>
                <a:effectLst/>
                <a:latin typeface="Daytona" panose="020B0604020202020204" pitchFamily="34" charset="0"/>
                <a:ea typeface="Calibri" charset="0"/>
              </a:rPr>
              <a:t>Langues</a:t>
            </a:r>
            <a:endParaRPr lang="fr-FR" sz="1600" dirty="0">
              <a:effectLst/>
              <a:latin typeface="Daytona" panose="020B0604020202020204" pitchFamily="34" charset="0"/>
              <a:ea typeface="Calibri" charset="0"/>
            </a:endParaRP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313201" y="5186541"/>
            <a:ext cx="1558925" cy="34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fr-FR" sz="1200" b="1" dirty="0">
              <a:effectLst/>
              <a:latin typeface="Times New Roman" charset="0"/>
              <a:ea typeface="Calibri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32251" y="5403669"/>
            <a:ext cx="1943100" cy="114300"/>
          </a:xfrm>
          <a:prstGeom prst="rect">
            <a:avLst/>
          </a:prstGeom>
          <a:solidFill>
            <a:schemeClr val="accent3">
              <a:lumMod val="100000"/>
              <a:lumOff val="0"/>
            </a:schemeClr>
          </a:solidFill>
          <a:ln w="12700">
            <a:solidFill>
              <a:schemeClr val="accent3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fr-FR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29179" y="4759233"/>
            <a:ext cx="1899716" cy="129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63500" dist="29783" dir="3885598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fr-FR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27547" y="5396986"/>
            <a:ext cx="1536582" cy="1281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63500" dist="29783" dir="3885598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fr-FR" dirty="0"/>
          </a:p>
        </p:txBody>
      </p:sp>
      <p:cxnSp>
        <p:nvCxnSpPr>
          <p:cNvPr id="47" name="Connecteur droit 46"/>
          <p:cNvCxnSpPr>
            <a:cxnSpLocks noChangeShapeType="1"/>
          </p:cNvCxnSpPr>
          <p:nvPr/>
        </p:nvCxnSpPr>
        <p:spPr bwMode="auto">
          <a:xfrm flipH="1">
            <a:off x="488118" y="8120189"/>
            <a:ext cx="2057400" cy="0"/>
          </a:xfrm>
          <a:prstGeom prst="line">
            <a:avLst/>
          </a:prstGeom>
          <a:noFill/>
          <a:ln w="6350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3693640" y="1709812"/>
            <a:ext cx="3753499" cy="218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sz="1100" b="1" dirty="0">
              <a:solidFill>
                <a:srgbClr val="4472C4"/>
              </a:solidFill>
              <a:effectLst/>
              <a:latin typeface="Bahnschrift SemiBold" panose="020B0502040204020203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fr-FR" sz="1100" b="1" dirty="0">
                <a:solidFill>
                  <a:srgbClr val="4472C4"/>
                </a:solidFill>
                <a:effectLst/>
                <a:latin typeface="Bahnschrift SemiBold" panose="020B05020402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FORMATION PEDIATRIQUE </a:t>
            </a:r>
            <a:r>
              <a:rPr lang="fr-FR" sz="11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| par Christian PONS |</a:t>
            </a:r>
            <a:endParaRPr lang="fr-FR" sz="1100" b="1" dirty="0">
              <a:solidFill>
                <a:srgbClr val="4472C4"/>
              </a:solidFill>
              <a:effectLst/>
              <a:latin typeface="Bahnschrift SemiBold" panose="020B0502040204020203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100" b="1" dirty="0">
              <a:solidFill>
                <a:srgbClr val="4472C4"/>
              </a:solidFill>
              <a:effectLst/>
              <a:latin typeface="Bahnschrift SemiBold" panose="020B0502040204020203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4472C4"/>
                </a:solidFill>
                <a:effectLst/>
                <a:latin typeface="Bahnschrift SemiBold" panose="020B05020402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DIPLOME D’OSTEOPATHIE </a:t>
            </a:r>
            <a:r>
              <a:rPr lang="fr-FR" sz="12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| ATSA FI, Limonest |</a:t>
            </a:r>
          </a:p>
          <a:p>
            <a:pPr>
              <a:spcAft>
                <a:spcPts val="0"/>
              </a:spcAft>
            </a:pPr>
            <a:endParaRPr lang="fr-FR" sz="800" dirty="0">
              <a:solidFill>
                <a:srgbClr val="4472C4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800" dirty="0">
              <a:solidFill>
                <a:srgbClr val="4472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4472C4"/>
                </a:solidFill>
                <a:effectLst/>
                <a:latin typeface="Bahnschrift SemiBold" panose="020B05020402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ECOLE SUPERIEURE D’OSTEOPATHIE </a:t>
            </a:r>
            <a:r>
              <a:rPr lang="fr-FR" sz="1100" b="1" dirty="0">
                <a:solidFill>
                  <a:srgbClr val="4472C4"/>
                </a:solidFill>
                <a:effectLst/>
                <a:latin typeface="Bahnschrift SemiBold" panose="020B0502040204020203" pitchFamily="34" charset="0"/>
                <a:ea typeface="Calibri" charset="0"/>
                <a:cs typeface="Times New Roman" panose="02020603050405020304" pitchFamily="18" charset="0"/>
              </a:rPr>
              <a:t>ATSA FI </a:t>
            </a:r>
            <a:r>
              <a:rPr lang="fr-FR" sz="12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| Limonest, FRANCE | </a:t>
            </a:r>
          </a:p>
          <a:p>
            <a:pPr>
              <a:spcAft>
                <a:spcPts val="0"/>
              </a:spcAft>
            </a:pPr>
            <a:endParaRPr lang="fr-FR" sz="1000" dirty="0">
              <a:solidFill>
                <a:srgbClr val="4472C4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4472C4"/>
                </a:solidFill>
                <a:effectLst/>
                <a:latin typeface="Bahnschrift SemiBold" panose="020B0502040204020203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BACCALAUREAT SCIENTIFIQUE S.SVT  </a:t>
            </a:r>
            <a:r>
              <a:rPr lang="fr-FR" sz="12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|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Nivolas</a:t>
            </a:r>
            <a:r>
              <a:rPr lang="fr-FR" sz="12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Vermelle</a:t>
            </a:r>
            <a:r>
              <a:rPr lang="fr-FR" sz="1200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FRANCE | 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Lycée St Marc</a:t>
            </a:r>
            <a:endParaRPr lang="fr-FR" sz="1200" dirty="0">
              <a:effectLst/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 charset="0"/>
                <a:ea typeface="Calibri" charset="0"/>
              </a:rPr>
              <a:t> </a:t>
            </a:r>
            <a:endParaRPr lang="fr-FR" sz="1200" dirty="0">
              <a:effectLst/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charset="0"/>
                <a:ea typeface="Times New Roman" charset="0"/>
              </a:rPr>
              <a:t> </a:t>
            </a:r>
            <a:endParaRPr lang="fr-FR" sz="1200" dirty="0">
              <a:effectLst/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effectLst/>
                <a:latin typeface="Times New Roman" charset="0"/>
                <a:ea typeface="Times New Roman" charset="0"/>
              </a:rPr>
              <a:t> </a:t>
            </a:r>
            <a:endParaRPr lang="fr-FR" sz="1000" dirty="0">
              <a:effectLst/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endParaRPr lang="fr-FR" sz="1000" dirty="0"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endParaRPr lang="fr-FR" sz="1000" dirty="0">
              <a:effectLst/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endParaRPr lang="fr-FR" sz="1000" dirty="0">
              <a:latin typeface="Times New Roman" charset="0"/>
              <a:ea typeface="Calibri" charset="0"/>
            </a:endParaRPr>
          </a:p>
          <a:p>
            <a:pPr>
              <a:spcAft>
                <a:spcPts val="0"/>
              </a:spcAft>
            </a:pPr>
            <a:endParaRPr lang="fr-FR" sz="1000" dirty="0">
              <a:latin typeface="Times New Roman" charset="0"/>
              <a:ea typeface="Calibri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372263" y="1888476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379168" y="2720873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 flipH="1">
            <a:off x="2717230" y="3146113"/>
            <a:ext cx="970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2013</a:t>
            </a:r>
          </a:p>
        </p:txBody>
      </p:sp>
      <p:sp>
        <p:nvSpPr>
          <p:cNvPr id="62" name="ZoneTexte 61"/>
          <p:cNvSpPr txBox="1"/>
          <p:nvPr/>
        </p:nvSpPr>
        <p:spPr>
          <a:xfrm flipH="1">
            <a:off x="2545270" y="2679842"/>
            <a:ext cx="970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2014</a:t>
            </a:r>
            <a:r>
              <a:rPr lang="fr-FR" sz="1200" dirty="0">
                <a:solidFill>
                  <a:srgbClr val="1F3864"/>
                </a:solidFill>
                <a:ea typeface="Calibri" charset="0"/>
              </a:rPr>
              <a:t>-</a:t>
            </a:r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2019</a:t>
            </a:r>
          </a:p>
        </p:txBody>
      </p:sp>
      <p:sp>
        <p:nvSpPr>
          <p:cNvPr id="64" name="ZoneTexte 63"/>
          <p:cNvSpPr txBox="1"/>
          <p:nvPr/>
        </p:nvSpPr>
        <p:spPr>
          <a:xfrm flipH="1">
            <a:off x="2741771" y="2240712"/>
            <a:ext cx="644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2019</a:t>
            </a:r>
          </a:p>
        </p:txBody>
      </p:sp>
      <p:sp>
        <p:nvSpPr>
          <p:cNvPr id="67" name="Ellipse 66"/>
          <p:cNvSpPr/>
          <p:nvPr/>
        </p:nvSpPr>
        <p:spPr>
          <a:xfrm>
            <a:off x="3365285" y="5388568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8" name="Ellipse 67"/>
          <p:cNvSpPr/>
          <p:nvPr/>
        </p:nvSpPr>
        <p:spPr>
          <a:xfrm>
            <a:off x="3372263" y="6161682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3363923" y="7848338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375820" y="8722119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 flipH="1">
            <a:off x="2451586" y="5338951"/>
            <a:ext cx="1068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a typeface="Calibri" charset="0"/>
              </a:rPr>
              <a:t>03/</a:t>
            </a:r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21-08/21</a:t>
            </a:r>
          </a:p>
          <a:p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 flipH="1">
            <a:off x="2452589" y="6851676"/>
            <a:ext cx="993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2020</a:t>
            </a:r>
          </a:p>
          <a:p>
            <a:pPr algn="ctr"/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 flipH="1">
            <a:off x="2513129" y="10027911"/>
            <a:ext cx="970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2013</a:t>
            </a:r>
            <a:r>
              <a:rPr lang="fr-FR" sz="1200" dirty="0">
                <a:solidFill>
                  <a:srgbClr val="1F3864"/>
                </a:solidFill>
                <a:ea typeface="Calibri" charset="0"/>
              </a:rPr>
              <a:t>-</a:t>
            </a:r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2018</a:t>
            </a:r>
          </a:p>
          <a:p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 flipH="1">
            <a:off x="2545270" y="8748955"/>
            <a:ext cx="970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2014-2019</a:t>
            </a:r>
          </a:p>
          <a:p>
            <a:endParaRPr lang="fr-FR" dirty="0"/>
          </a:p>
        </p:txBody>
      </p:sp>
      <p:sp>
        <p:nvSpPr>
          <p:cNvPr id="79" name="Zone de texte 82"/>
          <p:cNvSpPr txBox="1">
            <a:spLocks noChangeArrowheads="1"/>
          </p:cNvSpPr>
          <p:nvPr/>
        </p:nvSpPr>
        <p:spPr bwMode="auto">
          <a:xfrm>
            <a:off x="1308138" y="8539121"/>
            <a:ext cx="125666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Road Trips </a:t>
            </a:r>
            <a:r>
              <a:rPr lang="fr-FR" sz="1100" b="1" dirty="0">
                <a:effectLst/>
                <a:ea typeface="Calibri" charset="0"/>
              </a:rPr>
              <a:t> </a:t>
            </a:r>
          </a:p>
        </p:txBody>
      </p:sp>
      <p:pic>
        <p:nvPicPr>
          <p:cNvPr id="82" name="Image 8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17" y="8401975"/>
            <a:ext cx="133870" cy="24226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Zone de texte 31"/>
          <p:cNvSpPr txBox="1">
            <a:spLocks noChangeArrowheads="1"/>
          </p:cNvSpPr>
          <p:nvPr/>
        </p:nvSpPr>
        <p:spPr bwMode="auto">
          <a:xfrm>
            <a:off x="979286" y="5740403"/>
            <a:ext cx="1566232" cy="45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FFFFFF"/>
                </a:solidFill>
                <a:effectLst/>
                <a:latin typeface="Daytona" panose="020B0604030500040204" pitchFamily="34" charset="0"/>
                <a:ea typeface="Calibri" charset="0"/>
              </a:rPr>
              <a:t>Compétences</a:t>
            </a:r>
            <a:endParaRPr lang="fr-FR" sz="1600" dirty="0">
              <a:effectLst/>
              <a:latin typeface="Daytona" panose="020B0604030500040204" pitchFamily="34" charset="0"/>
              <a:ea typeface="Calibri" charset="0"/>
            </a:endParaRPr>
          </a:p>
        </p:txBody>
      </p: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 flipH="1">
            <a:off x="461613" y="6236261"/>
            <a:ext cx="2057400" cy="0"/>
          </a:xfrm>
          <a:prstGeom prst="line">
            <a:avLst/>
          </a:prstGeom>
          <a:noFill/>
          <a:ln w="6350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ZoneTexte 59"/>
          <p:cNvSpPr txBox="1"/>
          <p:nvPr/>
        </p:nvSpPr>
        <p:spPr>
          <a:xfrm>
            <a:off x="621256" y="6437273"/>
            <a:ext cx="17962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Approche </a:t>
            </a:r>
          </a:p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         Tissulaire</a:t>
            </a:r>
          </a:p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         </a:t>
            </a:r>
            <a:r>
              <a:rPr lang="fr-FR" sz="1100" b="1" dirty="0" err="1">
                <a:solidFill>
                  <a:srgbClr val="FFFFFF"/>
                </a:solidFill>
                <a:ea typeface="Calibri" charset="0"/>
              </a:rPr>
              <a:t>Stucturelle</a:t>
            </a:r>
            <a:endParaRPr lang="fr-FR" sz="1100" b="1" dirty="0">
              <a:solidFill>
                <a:srgbClr val="FFFFFF"/>
              </a:solidFill>
              <a:ea typeface="Calibri" charset="0"/>
            </a:endParaRPr>
          </a:p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         Crânienne</a:t>
            </a:r>
          </a:p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         Viscérale</a:t>
            </a:r>
          </a:p>
          <a:p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          Cranio sacrée</a:t>
            </a:r>
          </a:p>
          <a:p>
            <a:endParaRPr lang="fr-FR" sz="1000" dirty="0">
              <a:solidFill>
                <a:srgbClr val="FFFFFF"/>
              </a:solidFill>
              <a:latin typeface="Times New Roman" charset="0"/>
              <a:ea typeface="Calibri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45" y="1987781"/>
            <a:ext cx="281137" cy="2811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31" y="2376841"/>
            <a:ext cx="276872" cy="2768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79" y="2761636"/>
            <a:ext cx="287903" cy="287903"/>
          </a:xfrm>
          <a:prstGeom prst="rect">
            <a:avLst/>
          </a:prstGeom>
        </p:spPr>
      </p:pic>
      <p:sp>
        <p:nvSpPr>
          <p:cNvPr id="86" name="Ellipse 85"/>
          <p:cNvSpPr/>
          <p:nvPr/>
        </p:nvSpPr>
        <p:spPr>
          <a:xfrm>
            <a:off x="3374174" y="3205479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390609" y="4696754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flipH="1">
            <a:off x="2496280" y="4674498"/>
            <a:ext cx="1036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a typeface="Calibri" charset="0"/>
              </a:rPr>
              <a:t>      </a:t>
            </a:r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2021</a:t>
            </a:r>
          </a:p>
          <a:p>
            <a:endParaRPr lang="fr-FR" dirty="0"/>
          </a:p>
        </p:txBody>
      </p:sp>
      <p:pic>
        <p:nvPicPr>
          <p:cNvPr id="89" name="Image 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5" y="8297575"/>
            <a:ext cx="133870" cy="2422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ZoneTexte 89">
            <a:extLst>
              <a:ext uri="{FF2B5EF4-FFF2-40B4-BE49-F238E27FC236}">
                <a16:creationId xmlns:a16="http://schemas.microsoft.com/office/drawing/2014/main" id="{91798736-F888-43D1-AAD0-EE01818BD4C4}"/>
              </a:ext>
            </a:extLst>
          </p:cNvPr>
          <p:cNvSpPr txBox="1"/>
          <p:nvPr/>
        </p:nvSpPr>
        <p:spPr>
          <a:xfrm flipH="1">
            <a:off x="2534966" y="7847977"/>
            <a:ext cx="970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2017-2019</a:t>
            </a:r>
          </a:p>
          <a:p>
            <a:endParaRPr lang="fr-FR" dirty="0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D4E7016A-DA8A-4B72-8D32-842B8C8F9B91}"/>
              </a:ext>
            </a:extLst>
          </p:cNvPr>
          <p:cNvSpPr/>
          <p:nvPr/>
        </p:nvSpPr>
        <p:spPr>
          <a:xfrm>
            <a:off x="3375820" y="6869907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 de texte 82">
            <a:extLst>
              <a:ext uri="{FF2B5EF4-FFF2-40B4-BE49-F238E27FC236}">
                <a16:creationId xmlns:a16="http://schemas.microsoft.com/office/drawing/2014/main" id="{46DA6855-A7FB-4E09-8F26-8CEB6D12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399" y="9144115"/>
            <a:ext cx="125666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Musique</a:t>
            </a:r>
            <a:endParaRPr lang="fr-FR" sz="1100" b="1" dirty="0">
              <a:effectLst/>
              <a:ea typeface="Calibri" charset="0"/>
            </a:endParaRPr>
          </a:p>
        </p:txBody>
      </p:sp>
      <p:sp>
        <p:nvSpPr>
          <p:cNvPr id="77" name="Zone de texte 82">
            <a:extLst>
              <a:ext uri="{FF2B5EF4-FFF2-40B4-BE49-F238E27FC236}">
                <a16:creationId xmlns:a16="http://schemas.microsoft.com/office/drawing/2014/main" id="{645EEF2A-86F5-4FD5-ACFB-9EF3D395E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070" y="9686233"/>
            <a:ext cx="125666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FFFFFF"/>
                </a:solidFill>
                <a:ea typeface="Calibri" charset="0"/>
              </a:rPr>
              <a:t>Sport : Plongée, Ski, Randonnée</a:t>
            </a:r>
            <a:endParaRPr lang="fr-FR" sz="1100" b="1" dirty="0">
              <a:effectLst/>
              <a:ea typeface="Calibri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C0EEAB32-05B7-48ED-9E21-693B03948AAA}"/>
              </a:ext>
            </a:extLst>
          </p:cNvPr>
          <p:cNvSpPr/>
          <p:nvPr/>
        </p:nvSpPr>
        <p:spPr>
          <a:xfrm>
            <a:off x="3381927" y="10151411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AF3C732F-10EF-40AF-995A-DF1D9EEC46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2499" y="5388568"/>
            <a:ext cx="219475" cy="219475"/>
          </a:xfrm>
          <a:prstGeom prst="rect">
            <a:avLst/>
          </a:prstGeom>
        </p:spPr>
      </p:pic>
      <p:pic>
        <p:nvPicPr>
          <p:cNvPr id="93" name="Graphique 52">
            <a:extLst>
              <a:ext uri="{FF2B5EF4-FFF2-40B4-BE49-F238E27FC236}">
                <a16:creationId xmlns:a16="http://schemas.microsoft.com/office/drawing/2014/main" id="{7262243D-F35C-4CB6-A35A-C8307D21D5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613" y="9007011"/>
            <a:ext cx="356836" cy="356836"/>
          </a:xfrm>
          <a:prstGeom prst="rect">
            <a:avLst/>
          </a:prstGeom>
        </p:spPr>
      </p:pic>
      <p:pic>
        <p:nvPicPr>
          <p:cNvPr id="94" name="Graphique 41">
            <a:extLst>
              <a:ext uri="{FF2B5EF4-FFF2-40B4-BE49-F238E27FC236}">
                <a16:creationId xmlns:a16="http://schemas.microsoft.com/office/drawing/2014/main" id="{EFD64967-8A31-4679-A74C-BD2AFBF549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658" y="9710729"/>
            <a:ext cx="377887" cy="414559"/>
          </a:xfrm>
          <a:prstGeom prst="rect">
            <a:avLst/>
          </a:prstGeom>
        </p:spPr>
      </p:pic>
      <p:sp>
        <p:nvSpPr>
          <p:cNvPr id="29" name="AutoShape 2" descr="SVG &gt; monde carte Asie global - Image et icône SVG gratuite. | SVG Silh">
            <a:extLst>
              <a:ext uri="{FF2B5EF4-FFF2-40B4-BE49-F238E27FC236}">
                <a16:creationId xmlns:a16="http://schemas.microsoft.com/office/drawing/2014/main" id="{D073C505-7F6E-4D26-A9A4-EA1B9D72D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2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0" name="Graphique 39">
            <a:extLst>
              <a:ext uri="{FF2B5EF4-FFF2-40B4-BE49-F238E27FC236}">
                <a16:creationId xmlns:a16="http://schemas.microsoft.com/office/drawing/2014/main" id="{1A2DE0AB-AFCA-4259-A447-4EA4BEBBB95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9545" y="8297575"/>
            <a:ext cx="995561" cy="592629"/>
          </a:xfrm>
          <a:prstGeom prst="rect">
            <a:avLst/>
          </a:prstGeom>
        </p:spPr>
      </p:pic>
      <p:pic>
        <p:nvPicPr>
          <p:cNvPr id="85" name="Image 8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7" y="8487806"/>
            <a:ext cx="133870" cy="24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id="{305561AD-605E-4C09-99EE-42F79C689C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7" y="8277627"/>
            <a:ext cx="109176" cy="229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Image 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38" y="8542757"/>
            <a:ext cx="133870" cy="24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Image 96">
            <a:extLst>
              <a:ext uri="{FF2B5EF4-FFF2-40B4-BE49-F238E27FC236}">
                <a16:creationId xmlns:a16="http://schemas.microsoft.com/office/drawing/2014/main" id="{952F2EC3-CD84-4B60-8C65-6DDEFEAF974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3" y="8421663"/>
            <a:ext cx="109176" cy="229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age 45" descr="Une image contenant personne, mur, habits, intérieur&#10;&#10;Description générée automatiquement">
            <a:extLst>
              <a:ext uri="{FF2B5EF4-FFF2-40B4-BE49-F238E27FC236}">
                <a16:creationId xmlns:a16="http://schemas.microsoft.com/office/drawing/2014/main" id="{72481705-B164-4C60-AA5F-5CE49CBB22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2956" y="7527"/>
            <a:ext cx="1414374" cy="1413432"/>
          </a:xfrm>
          <a:prstGeom prst="rect">
            <a:avLst/>
          </a:prstGeom>
          <a:effectLst/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FB5D6EDE-BA0C-4277-8768-714550E3A13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0900" y="3227399"/>
            <a:ext cx="397218" cy="198493"/>
          </a:xfrm>
          <a:prstGeom prst="rect">
            <a:avLst/>
          </a:prstGeom>
        </p:spPr>
      </p:pic>
      <p:sp>
        <p:nvSpPr>
          <p:cNvPr id="98" name="Zone de texte 16">
            <a:extLst>
              <a:ext uri="{FF2B5EF4-FFF2-40B4-BE49-F238E27FC236}">
                <a16:creationId xmlns:a16="http://schemas.microsoft.com/office/drawing/2014/main" id="{5969A2DE-F6C8-4908-8546-8F8D3ADA98E4}"/>
              </a:ext>
            </a:extLst>
          </p:cNvPr>
          <p:cNvSpPr txBox="1">
            <a:spLocks/>
          </p:cNvSpPr>
          <p:nvPr/>
        </p:nvSpPr>
        <p:spPr>
          <a:xfrm>
            <a:off x="492997" y="3184215"/>
            <a:ext cx="1599565" cy="2273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charset="0"/>
              </a:rPr>
              <a:t>Permis B, Véhiculée</a:t>
            </a:r>
            <a:endParaRPr lang="fr-FR" sz="1000" b="1" dirty="0">
              <a:effectLst/>
              <a:ea typeface="Calibri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069CFD-702A-4679-8B92-BC2B3BB32984}"/>
              </a:ext>
            </a:extLst>
          </p:cNvPr>
          <p:cNvSpPr txBox="1"/>
          <p:nvPr/>
        </p:nvSpPr>
        <p:spPr>
          <a:xfrm>
            <a:off x="3677706" y="4113315"/>
            <a:ext cx="3769433" cy="7187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Reprise de cabinet à </a:t>
            </a:r>
            <a:r>
              <a:rPr lang="fr-FR" sz="1100" b="1" dirty="0" err="1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Montmerle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 Saône</a:t>
            </a:r>
            <a:endParaRPr lang="fr-FR" sz="1100" b="1" dirty="0">
              <a:solidFill>
                <a:schemeClr val="accent1">
                  <a:lumMod val="75000"/>
                </a:schemeClr>
              </a:solidFill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100" b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Assistanat en cabinet Valence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Rémi MOREL ostéopathe DO 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Assistanat en cabinet Tournon-sur-Rhône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|Marion TROUILLET ostéopathe 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100" b="1" dirty="0"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Consultations ostéopathiques à domicile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France, Australie 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 administrative</a:t>
            </a:r>
            <a:r>
              <a:rPr lang="fr-FR" sz="1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Lynx optique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Bourgoin –Jallieu 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Gestion du tiers payant, accueil client, vente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Clinique interne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ATSA FI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complète patients (création de dossiers, interrogatoire, observation, tests médicaux, tests ostéopathiques et traitement...)    Sur des séances de 45 minutes.                        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Stages ostéopathiques 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ATSA FI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complète de 150 patients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‣ 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EHPAD, Maisons de soin                                                                                                             </a:t>
            </a:r>
            <a:r>
              <a:rPr lang="fr-F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‣ 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 Sportifs : FBBP bourg, Centre de formation d’Auxerre                               </a:t>
            </a:r>
            <a:r>
              <a:rPr lang="fr-F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‣ 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Cabinet (Yvan Popoff notamment)                                                                                          </a:t>
            </a:r>
            <a:r>
              <a:rPr lang="fr-F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‣ 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 : Sanofi, </a:t>
            </a:r>
            <a:r>
              <a:rPr lang="fr-FR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Photowatt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Auchan, Université de la DOUA, Ecole vétérinaire, </a:t>
            </a:r>
            <a:r>
              <a:rPr lang="fr-FR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Nemerra</a:t>
            </a: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JTEK…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accent1">
                    <a:lumMod val="75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Hôtesse évènementiel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fr-FR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Charlestown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Lyon 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Accueil, vestiaires, animation de stands,  distribution flyers…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253EED9C-A804-42CE-A521-D4640B343B2E}"/>
              </a:ext>
            </a:extLst>
          </p:cNvPr>
          <p:cNvSpPr txBox="1"/>
          <p:nvPr/>
        </p:nvSpPr>
        <p:spPr>
          <a:xfrm flipH="1">
            <a:off x="2721202" y="6126718"/>
            <a:ext cx="520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2020</a:t>
            </a:r>
          </a:p>
          <a:p>
            <a:endParaRPr lang="fr-FR" dirty="0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BE6013F8-94A9-45AB-8B30-17D95291E2E1}"/>
              </a:ext>
            </a:extLst>
          </p:cNvPr>
          <p:cNvSpPr/>
          <p:nvPr/>
        </p:nvSpPr>
        <p:spPr>
          <a:xfrm>
            <a:off x="3368773" y="2267926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F1F32812-DB04-4BBA-8062-E1AFCCC5F276}"/>
              </a:ext>
            </a:extLst>
          </p:cNvPr>
          <p:cNvSpPr txBox="1"/>
          <p:nvPr/>
        </p:nvSpPr>
        <p:spPr>
          <a:xfrm flipH="1">
            <a:off x="2750710" y="1857131"/>
            <a:ext cx="644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2021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C7A4AF6-A0BD-26AD-6590-6F5D1461BCE9}"/>
              </a:ext>
            </a:extLst>
          </p:cNvPr>
          <p:cNvSpPr txBox="1"/>
          <p:nvPr/>
        </p:nvSpPr>
        <p:spPr>
          <a:xfrm flipH="1">
            <a:off x="2440534" y="4103075"/>
            <a:ext cx="1036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3864"/>
                </a:solidFill>
                <a:ea typeface="Calibri" charset="0"/>
              </a:rPr>
              <a:t>   </a:t>
            </a:r>
            <a:r>
              <a:rPr lang="fr-FR" sz="1200" dirty="0">
                <a:solidFill>
                  <a:srgbClr val="1F3864"/>
                </a:solidFill>
                <a:effectLst/>
                <a:ea typeface="Calibri" charset="0"/>
              </a:rPr>
              <a:t>2021-2022</a:t>
            </a:r>
          </a:p>
          <a:p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2399787-A4C6-FC56-2402-000A58F23CAA}"/>
              </a:ext>
            </a:extLst>
          </p:cNvPr>
          <p:cNvSpPr/>
          <p:nvPr/>
        </p:nvSpPr>
        <p:spPr>
          <a:xfrm>
            <a:off x="3379168" y="4148311"/>
            <a:ext cx="230345" cy="235968"/>
          </a:xfrm>
          <a:prstGeom prst="ellipse">
            <a:avLst/>
          </a:prstGeom>
          <a:solidFill>
            <a:srgbClr val="1F38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15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30751</TotalTime>
  <Words>293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Bahnschrift SemiBold</vt:lpstr>
      <vt:lpstr>Calibri</vt:lpstr>
      <vt:lpstr>Calibri Light</vt:lpstr>
      <vt:lpstr>Cambria</vt:lpstr>
      <vt:lpstr>Daytona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Clothilde Martin</cp:lastModifiedBy>
  <cp:revision>112</cp:revision>
  <cp:lastPrinted>2018-11-09T10:30:22Z</cp:lastPrinted>
  <dcterms:created xsi:type="dcterms:W3CDTF">2018-10-02T07:55:04Z</dcterms:created>
  <dcterms:modified xsi:type="dcterms:W3CDTF">2022-09-28T13:07:05Z</dcterms:modified>
</cp:coreProperties>
</file>